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imo Bold"/>
      <p:regular r:id="rId13"/>
    </p:embeddedFont>
    <p:embeddedFont>
      <p:font typeface="Open Sans" panose="020B0606030504020204" pitchFamily="34" charset="0"/>
      <p:regular r:id="rId14"/>
      <p:bold r:id="rId15"/>
    </p:embeddedFont>
    <p:embeddedFont>
      <p:font typeface="Open Sans Bold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4572000" cy="10287000"/>
          </a:xfrm>
          <a:custGeom>
            <a:avLst/>
            <a:gdLst/>
            <a:ahLst/>
            <a:cxnLst/>
            <a:rect l="l" t="t" r="r" b="b"/>
            <a:pathLst>
              <a:path w="4572000" h="10287000">
                <a:moveTo>
                  <a:pt x="0" y="0"/>
                </a:moveTo>
                <a:lnTo>
                  <a:pt x="4572000" y="0"/>
                </a:lnTo>
                <a:lnTo>
                  <a:pt x="4572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096640" y="650230"/>
            <a:ext cx="11731526" cy="182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UNIX Standardization and Implementations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64238" y="2961382"/>
            <a:ext cx="11731526" cy="414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403C4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CONTENTS: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33394" y="3861495"/>
            <a:ext cx="11731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1.Introduction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33394" y="4508488"/>
            <a:ext cx="11731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2.UNIX Standardization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33394" y="5155481"/>
            <a:ext cx="11731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3.UNIX System Implementations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33394" y="5799609"/>
            <a:ext cx="11731526" cy="3995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4. Relationship of Standards and Implementations</a:t>
            </a:r>
          </a:p>
          <a:p>
            <a:pPr algn="l">
              <a:lnSpc>
                <a:spcPts val="3561"/>
              </a:lnSpc>
            </a:pPr>
            <a:endParaRPr lang="en-US" sz="2187">
              <a:solidFill>
                <a:srgbClr val="403C4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561"/>
              </a:lnSpc>
            </a:pPr>
            <a:endParaRPr lang="en-US" sz="2187">
              <a:solidFill>
                <a:srgbClr val="403C4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561"/>
              </a:lnSpc>
            </a:pPr>
            <a:r>
              <a:rPr lang="en-US" sz="2187" b="1">
                <a:solidFill>
                  <a:srgbClr val="403C4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Presented By</a:t>
            </a: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</a:p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Nisarga M U</a:t>
            </a:r>
          </a:p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Ankitha B</a:t>
            </a:r>
          </a:p>
          <a:p>
            <a:pPr algn="l">
              <a:lnSpc>
                <a:spcPts val="3561"/>
              </a:lnSpc>
            </a:pPr>
            <a:endParaRPr lang="en-US" sz="2187">
              <a:solidFill>
                <a:srgbClr val="403C4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561"/>
              </a:lnSpc>
            </a:pPr>
            <a:endParaRPr lang="en-US" sz="2187">
              <a:solidFill>
                <a:srgbClr val="403C4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562"/>
              </a:lnSpc>
            </a:pPr>
            <a:endParaRPr lang="en-US" sz="2187">
              <a:solidFill>
                <a:srgbClr val="403C4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992238" y="3194000"/>
            <a:ext cx="7088237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Conclusion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2238" y="4618435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403C4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Key Takeaways: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5391001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8527" lvl="2" indent="-252842" algn="l">
              <a:lnSpc>
                <a:spcPts val="3562"/>
              </a:lnSpc>
              <a:buFont typeface="Arial"/>
              <a:buChar char="⚬"/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Standardization ensures portability, compatibility, and innovation.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5943749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8527" lvl="2" indent="-252842" algn="l">
              <a:lnSpc>
                <a:spcPts val="3562"/>
              </a:lnSpc>
              <a:buFont typeface="Arial"/>
              <a:buChar char="⚬"/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UNIX implementations reflect the diversity of standards adoption.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6496496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8527" lvl="2" indent="-252842" algn="l">
              <a:lnSpc>
                <a:spcPts val="3562"/>
              </a:lnSpc>
              <a:buFont typeface="Arial"/>
              <a:buChar char="⚬"/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Standards continue to evolve with technology to meet modern requirements.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992238" y="2421434"/>
            <a:ext cx="13434566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Introduction to UNIX Standardization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2238" y="3845867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403C4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Background: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4618435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UNIX, originally developed in the 1970s, proliferated into many versions.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5171183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The need for standardization arose due to inconsistencies in system behavior.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5943749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403C4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Objective: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6716316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Ensure portability and compatibility of applications across different UNIX systems.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7269064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Simplify adoption by defining clear standards.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992238" y="830610"/>
            <a:ext cx="10005715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Overview of UNIX Standards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2238" y="2368302"/>
            <a:ext cx="780588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403C4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ISO C (1989):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3077021"/>
            <a:ext cx="7805886" cy="880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dirty="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Developed as ANSI Standard X3.1959-1989, later adopted as ISO/IEC 9899:1990.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4083397"/>
            <a:ext cx="780588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Focus: Portability of C programs across various operating systems.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5089773"/>
            <a:ext cx="780588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Features: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5642521"/>
            <a:ext cx="780588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8527" lvl="2" indent="-252842" algn="l">
              <a:lnSpc>
                <a:spcPts val="3562"/>
              </a:lnSpc>
              <a:buFont typeface="Arial"/>
              <a:buChar char="⚬"/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Standard syntax and semantics.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6195269"/>
            <a:ext cx="780588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8527" lvl="2" indent="-252842" algn="l">
              <a:lnSpc>
                <a:spcPts val="3562"/>
              </a:lnSpc>
              <a:buFont typeface="Arial"/>
              <a:buChar char="⚬"/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Inclusion of a standard library for mathematical, I/O, and utility functions.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2238" y="7201644"/>
            <a:ext cx="780588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Updates: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2238" y="7754391"/>
            <a:ext cx="780588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8527" lvl="2" indent="-252842" algn="l">
              <a:lnSpc>
                <a:spcPts val="3562"/>
              </a:lnSpc>
              <a:buFont typeface="Arial"/>
              <a:buChar char="⚬"/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Enhanced numerical processing capabilities (ISO C99).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2238" y="8760767"/>
            <a:ext cx="780588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8527" lvl="2" indent="-252842" algn="l">
              <a:lnSpc>
                <a:spcPts val="3562"/>
              </a:lnSpc>
              <a:buFont typeface="Arial"/>
              <a:buChar char="⚬"/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Restrict keyword for pointer optimization.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99401" y="2368302"/>
            <a:ext cx="780588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403C4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IEEE POSIX: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99401" y="3077021"/>
            <a:ext cx="780588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Acronym for </a:t>
            </a:r>
            <a:r>
              <a:rPr lang="en-US" sz="2187" b="1">
                <a:solidFill>
                  <a:srgbClr val="403C4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Portable Operating System Interface</a:t>
            </a: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99401" y="3629769"/>
            <a:ext cx="780588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dirty="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Origin: IEEE Standard 1003.1-1988.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99401" y="4182516"/>
            <a:ext cx="780588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Purpose: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499401" y="4735265"/>
            <a:ext cx="780588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8527" lvl="2" indent="-252842" algn="l">
              <a:lnSpc>
                <a:spcPts val="3562"/>
              </a:lnSpc>
              <a:buFont typeface="Arial"/>
              <a:buChar char="⚬"/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Define operating system services to ensure application portability.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499401" y="5741640"/>
            <a:ext cx="780588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8527" lvl="2" indent="-252842" algn="l">
              <a:lnSpc>
                <a:spcPts val="3562"/>
              </a:lnSpc>
              <a:buFont typeface="Arial"/>
              <a:buChar char="⚬"/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Includes threading (pthreads) and real-time extensions.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499401" y="6748016"/>
            <a:ext cx="780588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Continuous updates: Integration of real-time features and advanced APIs.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1514029"/>
          </a:xfrm>
          <a:custGeom>
            <a:avLst/>
            <a:gdLst/>
            <a:ahLst/>
            <a:cxnLst/>
            <a:rect l="l" t="t" r="r" b="b"/>
            <a:pathLst>
              <a:path w="18288000" h="1514029">
                <a:moveTo>
                  <a:pt x="0" y="0"/>
                </a:moveTo>
                <a:lnTo>
                  <a:pt x="18288000" y="0"/>
                </a:lnTo>
                <a:lnTo>
                  <a:pt x="18288000" y="1514029"/>
                </a:lnTo>
                <a:lnTo>
                  <a:pt x="0" y="15140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4" b="-1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47874" y="2142679"/>
            <a:ext cx="9096524" cy="795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37"/>
              </a:lnSpc>
            </a:pPr>
            <a:r>
              <a:rPr lang="en-US" sz="4750" b="1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The Single UNIX Specification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43111" y="3296245"/>
            <a:ext cx="5378798" cy="6328768"/>
            <a:chOff x="0" y="0"/>
            <a:chExt cx="7171730" cy="8438357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7158990" cy="8425688"/>
            </a:xfrm>
            <a:custGeom>
              <a:avLst/>
              <a:gdLst/>
              <a:ahLst/>
              <a:cxnLst/>
              <a:rect l="l" t="t" r="r" b="b"/>
              <a:pathLst>
                <a:path w="7158990" h="8425688">
                  <a:moveTo>
                    <a:pt x="0" y="135763"/>
                  </a:moveTo>
                  <a:cubicBezTo>
                    <a:pt x="0" y="60706"/>
                    <a:pt x="60706" y="0"/>
                    <a:pt x="135636" y="0"/>
                  </a:cubicBezTo>
                  <a:lnTo>
                    <a:pt x="7023354" y="0"/>
                  </a:lnTo>
                  <a:cubicBezTo>
                    <a:pt x="7098285" y="0"/>
                    <a:pt x="7158990" y="60706"/>
                    <a:pt x="7158990" y="135763"/>
                  </a:cubicBezTo>
                  <a:lnTo>
                    <a:pt x="7158990" y="8289925"/>
                  </a:lnTo>
                  <a:cubicBezTo>
                    <a:pt x="7158990" y="8364855"/>
                    <a:pt x="7098285" y="8425688"/>
                    <a:pt x="7023354" y="8425688"/>
                  </a:cubicBezTo>
                  <a:lnTo>
                    <a:pt x="135636" y="8425688"/>
                  </a:lnTo>
                  <a:cubicBezTo>
                    <a:pt x="60706" y="8425688"/>
                    <a:pt x="0" y="8364855"/>
                    <a:pt x="0" y="8289925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7171690" cy="8438388"/>
            </a:xfrm>
            <a:custGeom>
              <a:avLst/>
              <a:gdLst/>
              <a:ahLst/>
              <a:cxnLst/>
              <a:rect l="l" t="t" r="r" b="b"/>
              <a:pathLst>
                <a:path w="7171690" h="8438388">
                  <a:moveTo>
                    <a:pt x="0" y="142113"/>
                  </a:moveTo>
                  <a:cubicBezTo>
                    <a:pt x="0" y="63627"/>
                    <a:pt x="63627" y="0"/>
                    <a:pt x="141986" y="0"/>
                  </a:cubicBezTo>
                  <a:lnTo>
                    <a:pt x="7029704" y="0"/>
                  </a:lnTo>
                  <a:lnTo>
                    <a:pt x="7029704" y="6350"/>
                  </a:lnTo>
                  <a:lnTo>
                    <a:pt x="7029704" y="0"/>
                  </a:lnTo>
                  <a:cubicBezTo>
                    <a:pt x="7108190" y="0"/>
                    <a:pt x="7171690" y="63627"/>
                    <a:pt x="7171690" y="142113"/>
                  </a:cubicBezTo>
                  <a:lnTo>
                    <a:pt x="7165340" y="142113"/>
                  </a:lnTo>
                  <a:lnTo>
                    <a:pt x="7171690" y="142113"/>
                  </a:lnTo>
                  <a:lnTo>
                    <a:pt x="7171690" y="8296275"/>
                  </a:lnTo>
                  <a:lnTo>
                    <a:pt x="7165340" y="8296275"/>
                  </a:lnTo>
                  <a:lnTo>
                    <a:pt x="7171690" y="8296275"/>
                  </a:lnTo>
                  <a:cubicBezTo>
                    <a:pt x="7171690" y="8374761"/>
                    <a:pt x="7108063" y="8438388"/>
                    <a:pt x="7029704" y="8438388"/>
                  </a:cubicBezTo>
                  <a:lnTo>
                    <a:pt x="7029704" y="8432038"/>
                  </a:lnTo>
                  <a:lnTo>
                    <a:pt x="7029704" y="8438388"/>
                  </a:lnTo>
                  <a:lnTo>
                    <a:pt x="141986" y="8438388"/>
                  </a:lnTo>
                  <a:lnTo>
                    <a:pt x="141986" y="8432038"/>
                  </a:lnTo>
                  <a:lnTo>
                    <a:pt x="141986" y="8438388"/>
                  </a:lnTo>
                  <a:cubicBezTo>
                    <a:pt x="63627" y="8438388"/>
                    <a:pt x="0" y="8374761"/>
                    <a:pt x="0" y="8296275"/>
                  </a:cubicBezTo>
                  <a:lnTo>
                    <a:pt x="0" y="142113"/>
                  </a:lnTo>
                  <a:lnTo>
                    <a:pt x="6350" y="142113"/>
                  </a:lnTo>
                  <a:lnTo>
                    <a:pt x="0" y="142113"/>
                  </a:lnTo>
                  <a:moveTo>
                    <a:pt x="12700" y="142113"/>
                  </a:moveTo>
                  <a:lnTo>
                    <a:pt x="12700" y="8296275"/>
                  </a:lnTo>
                  <a:lnTo>
                    <a:pt x="6350" y="8296275"/>
                  </a:lnTo>
                  <a:lnTo>
                    <a:pt x="12700" y="8296275"/>
                  </a:lnTo>
                  <a:cubicBezTo>
                    <a:pt x="12700" y="8367776"/>
                    <a:pt x="70612" y="8425688"/>
                    <a:pt x="141986" y="8425688"/>
                  </a:cubicBezTo>
                  <a:lnTo>
                    <a:pt x="7029704" y="8425688"/>
                  </a:lnTo>
                  <a:cubicBezTo>
                    <a:pt x="7101078" y="8425688"/>
                    <a:pt x="7158990" y="8367776"/>
                    <a:pt x="7158990" y="8296275"/>
                  </a:cubicBezTo>
                  <a:lnTo>
                    <a:pt x="7158990" y="142113"/>
                  </a:lnTo>
                  <a:cubicBezTo>
                    <a:pt x="7158990" y="70612"/>
                    <a:pt x="7101078" y="12700"/>
                    <a:pt x="7029704" y="12700"/>
                  </a:cubicBezTo>
                  <a:lnTo>
                    <a:pt x="141986" y="12700"/>
                  </a:lnTo>
                  <a:lnTo>
                    <a:pt x="141986" y="6350"/>
                  </a:lnTo>
                  <a:lnTo>
                    <a:pt x="141986" y="12700"/>
                  </a:lnTo>
                  <a:cubicBezTo>
                    <a:pt x="70612" y="12700"/>
                    <a:pt x="12700" y="70612"/>
                    <a:pt x="12700" y="142113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99542" y="3533626"/>
            <a:ext cx="3028206" cy="397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 b="1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Purpose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99542" y="4000202"/>
            <a:ext cx="4865935" cy="851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2773" lvl="1" indent="-141387" algn="l">
              <a:lnSpc>
                <a:spcPts val="3000"/>
              </a:lnSpc>
              <a:buFont typeface="Arial"/>
              <a:buChar char="•"/>
            </a:pPr>
            <a:r>
              <a:rPr lang="en-US" sz="1874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Extends POSIX standards to define a superset for UNIX systems.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99542" y="4859982"/>
            <a:ext cx="4865935" cy="1238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2773" lvl="1" indent="-141387" algn="l">
              <a:lnSpc>
                <a:spcPts val="3000"/>
              </a:lnSpc>
              <a:buFont typeface="Arial"/>
              <a:buChar char="•"/>
            </a:pPr>
            <a:r>
              <a:rPr lang="en-US" sz="1874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Adds interfaces required for applications to run on certified UNIX systems.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454527" y="3296245"/>
            <a:ext cx="5378798" cy="6328768"/>
            <a:chOff x="0" y="0"/>
            <a:chExt cx="7171730" cy="8438357"/>
          </a:xfrm>
        </p:grpSpPr>
        <p:sp>
          <p:nvSpPr>
            <p:cNvPr id="14" name="Freeform 14"/>
            <p:cNvSpPr/>
            <p:nvPr/>
          </p:nvSpPr>
          <p:spPr>
            <a:xfrm>
              <a:off x="6350" y="6350"/>
              <a:ext cx="7158990" cy="8425688"/>
            </a:xfrm>
            <a:custGeom>
              <a:avLst/>
              <a:gdLst/>
              <a:ahLst/>
              <a:cxnLst/>
              <a:rect l="l" t="t" r="r" b="b"/>
              <a:pathLst>
                <a:path w="7158990" h="8425688">
                  <a:moveTo>
                    <a:pt x="0" y="135763"/>
                  </a:moveTo>
                  <a:cubicBezTo>
                    <a:pt x="0" y="60706"/>
                    <a:pt x="60706" y="0"/>
                    <a:pt x="135636" y="0"/>
                  </a:cubicBezTo>
                  <a:lnTo>
                    <a:pt x="7023354" y="0"/>
                  </a:lnTo>
                  <a:cubicBezTo>
                    <a:pt x="7098285" y="0"/>
                    <a:pt x="7158990" y="60706"/>
                    <a:pt x="7158990" y="135763"/>
                  </a:cubicBezTo>
                  <a:lnTo>
                    <a:pt x="7158990" y="8289925"/>
                  </a:lnTo>
                  <a:cubicBezTo>
                    <a:pt x="7158990" y="8364855"/>
                    <a:pt x="7098285" y="8425688"/>
                    <a:pt x="7023354" y="8425688"/>
                  </a:cubicBezTo>
                  <a:lnTo>
                    <a:pt x="135636" y="8425688"/>
                  </a:lnTo>
                  <a:cubicBezTo>
                    <a:pt x="60706" y="8425688"/>
                    <a:pt x="0" y="8364855"/>
                    <a:pt x="0" y="8289925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7171690" cy="8438388"/>
            </a:xfrm>
            <a:custGeom>
              <a:avLst/>
              <a:gdLst/>
              <a:ahLst/>
              <a:cxnLst/>
              <a:rect l="l" t="t" r="r" b="b"/>
              <a:pathLst>
                <a:path w="7171690" h="8438388">
                  <a:moveTo>
                    <a:pt x="0" y="142113"/>
                  </a:moveTo>
                  <a:cubicBezTo>
                    <a:pt x="0" y="63627"/>
                    <a:pt x="63627" y="0"/>
                    <a:pt x="141986" y="0"/>
                  </a:cubicBezTo>
                  <a:lnTo>
                    <a:pt x="7029704" y="0"/>
                  </a:lnTo>
                  <a:lnTo>
                    <a:pt x="7029704" y="6350"/>
                  </a:lnTo>
                  <a:lnTo>
                    <a:pt x="7029704" y="0"/>
                  </a:lnTo>
                  <a:cubicBezTo>
                    <a:pt x="7108190" y="0"/>
                    <a:pt x="7171690" y="63627"/>
                    <a:pt x="7171690" y="142113"/>
                  </a:cubicBezTo>
                  <a:lnTo>
                    <a:pt x="7165340" y="142113"/>
                  </a:lnTo>
                  <a:lnTo>
                    <a:pt x="7171690" y="142113"/>
                  </a:lnTo>
                  <a:lnTo>
                    <a:pt x="7171690" y="8296275"/>
                  </a:lnTo>
                  <a:lnTo>
                    <a:pt x="7165340" y="8296275"/>
                  </a:lnTo>
                  <a:lnTo>
                    <a:pt x="7171690" y="8296275"/>
                  </a:lnTo>
                  <a:cubicBezTo>
                    <a:pt x="7171690" y="8374761"/>
                    <a:pt x="7108063" y="8438388"/>
                    <a:pt x="7029704" y="8438388"/>
                  </a:cubicBezTo>
                  <a:lnTo>
                    <a:pt x="7029704" y="8432038"/>
                  </a:lnTo>
                  <a:lnTo>
                    <a:pt x="7029704" y="8438388"/>
                  </a:lnTo>
                  <a:lnTo>
                    <a:pt x="141986" y="8438388"/>
                  </a:lnTo>
                  <a:lnTo>
                    <a:pt x="141986" y="8432038"/>
                  </a:lnTo>
                  <a:lnTo>
                    <a:pt x="141986" y="8438388"/>
                  </a:lnTo>
                  <a:cubicBezTo>
                    <a:pt x="63627" y="8438388"/>
                    <a:pt x="0" y="8374761"/>
                    <a:pt x="0" y="8296275"/>
                  </a:cubicBezTo>
                  <a:lnTo>
                    <a:pt x="0" y="142113"/>
                  </a:lnTo>
                  <a:lnTo>
                    <a:pt x="6350" y="142113"/>
                  </a:lnTo>
                  <a:lnTo>
                    <a:pt x="0" y="142113"/>
                  </a:lnTo>
                  <a:moveTo>
                    <a:pt x="12700" y="142113"/>
                  </a:moveTo>
                  <a:lnTo>
                    <a:pt x="12700" y="8296275"/>
                  </a:lnTo>
                  <a:lnTo>
                    <a:pt x="6350" y="8296275"/>
                  </a:lnTo>
                  <a:lnTo>
                    <a:pt x="12700" y="8296275"/>
                  </a:lnTo>
                  <a:cubicBezTo>
                    <a:pt x="12700" y="8367776"/>
                    <a:pt x="70612" y="8425688"/>
                    <a:pt x="141986" y="8425688"/>
                  </a:cubicBezTo>
                  <a:lnTo>
                    <a:pt x="7029704" y="8425688"/>
                  </a:lnTo>
                  <a:cubicBezTo>
                    <a:pt x="7101078" y="8425688"/>
                    <a:pt x="7158990" y="8367776"/>
                    <a:pt x="7158990" y="8296275"/>
                  </a:cubicBezTo>
                  <a:lnTo>
                    <a:pt x="7158990" y="142113"/>
                  </a:lnTo>
                  <a:cubicBezTo>
                    <a:pt x="7158990" y="70612"/>
                    <a:pt x="7101078" y="12700"/>
                    <a:pt x="7029704" y="12700"/>
                  </a:cubicBezTo>
                  <a:lnTo>
                    <a:pt x="141986" y="12700"/>
                  </a:lnTo>
                  <a:lnTo>
                    <a:pt x="141986" y="6350"/>
                  </a:lnTo>
                  <a:lnTo>
                    <a:pt x="141986" y="12700"/>
                  </a:lnTo>
                  <a:cubicBezTo>
                    <a:pt x="70612" y="12700"/>
                    <a:pt x="12700" y="70612"/>
                    <a:pt x="12700" y="142113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6710957" y="3533626"/>
            <a:ext cx="3028206" cy="397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 b="1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Versions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710957" y="4000202"/>
            <a:ext cx="4865935" cy="851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2773" lvl="1" indent="-141387" algn="l">
              <a:lnSpc>
                <a:spcPts val="3000"/>
              </a:lnSpc>
              <a:buFont typeface="Arial"/>
              <a:buChar char="•"/>
            </a:pPr>
            <a:r>
              <a:rPr lang="en-US" sz="1874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SUSv1 (1994): Introduced "Spec 1170," defining ~1170 system interfaces.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710957" y="4859982"/>
            <a:ext cx="4865935" cy="1238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2773" lvl="1" indent="-141387" algn="l">
              <a:lnSpc>
                <a:spcPts val="3000"/>
              </a:lnSpc>
              <a:buFont typeface="Arial"/>
              <a:buChar char="•"/>
            </a:pPr>
            <a:r>
              <a:rPr lang="en-US" sz="1874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SUSv2 (1997): Added support for threads, 64-bit processing, and real-time interfaces.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710957" y="6107311"/>
            <a:ext cx="4865935" cy="1238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2773" lvl="1" indent="-141387" algn="l">
              <a:lnSpc>
                <a:spcPts val="3000"/>
              </a:lnSpc>
              <a:buFont typeface="Arial"/>
              <a:buChar char="•"/>
            </a:pPr>
            <a:r>
              <a:rPr lang="en-US" sz="1874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SUSv3 (2001): Integrated POSIX.1-2001, enhancing compatibility and defining rationale for design choices.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710957" y="7354640"/>
            <a:ext cx="4865935" cy="2013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2773" lvl="1" indent="-141387" algn="l">
              <a:lnSpc>
                <a:spcPts val="3000"/>
              </a:lnSpc>
              <a:buFont typeface="Arial"/>
              <a:buChar char="•"/>
            </a:pPr>
            <a:r>
              <a:rPr lang="en-US" sz="1874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SUSv4 (2008): Consolidated updates, removed obsolete interfaces, and added modern features like asynchronous I/O and POSIX semaphores.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2065942" y="3296245"/>
            <a:ext cx="5378797" cy="6328768"/>
            <a:chOff x="0" y="0"/>
            <a:chExt cx="7171730" cy="8438357"/>
          </a:xfrm>
        </p:grpSpPr>
        <p:sp>
          <p:nvSpPr>
            <p:cNvPr id="22" name="Freeform 22"/>
            <p:cNvSpPr/>
            <p:nvPr/>
          </p:nvSpPr>
          <p:spPr>
            <a:xfrm>
              <a:off x="6350" y="6350"/>
              <a:ext cx="7158990" cy="8425688"/>
            </a:xfrm>
            <a:custGeom>
              <a:avLst/>
              <a:gdLst/>
              <a:ahLst/>
              <a:cxnLst/>
              <a:rect l="l" t="t" r="r" b="b"/>
              <a:pathLst>
                <a:path w="7158990" h="8425688">
                  <a:moveTo>
                    <a:pt x="0" y="135763"/>
                  </a:moveTo>
                  <a:cubicBezTo>
                    <a:pt x="0" y="60706"/>
                    <a:pt x="60706" y="0"/>
                    <a:pt x="135636" y="0"/>
                  </a:cubicBezTo>
                  <a:lnTo>
                    <a:pt x="7023354" y="0"/>
                  </a:lnTo>
                  <a:cubicBezTo>
                    <a:pt x="7098285" y="0"/>
                    <a:pt x="7158990" y="60706"/>
                    <a:pt x="7158990" y="135763"/>
                  </a:cubicBezTo>
                  <a:lnTo>
                    <a:pt x="7158990" y="8289925"/>
                  </a:lnTo>
                  <a:cubicBezTo>
                    <a:pt x="7158990" y="8364855"/>
                    <a:pt x="7098285" y="8425688"/>
                    <a:pt x="7023354" y="8425688"/>
                  </a:cubicBezTo>
                  <a:lnTo>
                    <a:pt x="135636" y="8425688"/>
                  </a:lnTo>
                  <a:cubicBezTo>
                    <a:pt x="60706" y="8425688"/>
                    <a:pt x="0" y="8364855"/>
                    <a:pt x="0" y="8289925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7171690" cy="8438388"/>
            </a:xfrm>
            <a:custGeom>
              <a:avLst/>
              <a:gdLst/>
              <a:ahLst/>
              <a:cxnLst/>
              <a:rect l="l" t="t" r="r" b="b"/>
              <a:pathLst>
                <a:path w="7171690" h="8438388">
                  <a:moveTo>
                    <a:pt x="0" y="142113"/>
                  </a:moveTo>
                  <a:cubicBezTo>
                    <a:pt x="0" y="63627"/>
                    <a:pt x="63627" y="0"/>
                    <a:pt x="141986" y="0"/>
                  </a:cubicBezTo>
                  <a:lnTo>
                    <a:pt x="7029704" y="0"/>
                  </a:lnTo>
                  <a:lnTo>
                    <a:pt x="7029704" y="6350"/>
                  </a:lnTo>
                  <a:lnTo>
                    <a:pt x="7029704" y="0"/>
                  </a:lnTo>
                  <a:cubicBezTo>
                    <a:pt x="7108190" y="0"/>
                    <a:pt x="7171690" y="63627"/>
                    <a:pt x="7171690" y="142113"/>
                  </a:cubicBezTo>
                  <a:lnTo>
                    <a:pt x="7165340" y="142113"/>
                  </a:lnTo>
                  <a:lnTo>
                    <a:pt x="7171690" y="142113"/>
                  </a:lnTo>
                  <a:lnTo>
                    <a:pt x="7171690" y="8296275"/>
                  </a:lnTo>
                  <a:lnTo>
                    <a:pt x="7165340" y="8296275"/>
                  </a:lnTo>
                  <a:lnTo>
                    <a:pt x="7171690" y="8296275"/>
                  </a:lnTo>
                  <a:cubicBezTo>
                    <a:pt x="7171690" y="8374761"/>
                    <a:pt x="7108063" y="8438388"/>
                    <a:pt x="7029704" y="8438388"/>
                  </a:cubicBezTo>
                  <a:lnTo>
                    <a:pt x="7029704" y="8432038"/>
                  </a:lnTo>
                  <a:lnTo>
                    <a:pt x="7029704" y="8438388"/>
                  </a:lnTo>
                  <a:lnTo>
                    <a:pt x="141986" y="8438388"/>
                  </a:lnTo>
                  <a:lnTo>
                    <a:pt x="141986" y="8432038"/>
                  </a:lnTo>
                  <a:lnTo>
                    <a:pt x="141986" y="8438388"/>
                  </a:lnTo>
                  <a:cubicBezTo>
                    <a:pt x="63627" y="8438388"/>
                    <a:pt x="0" y="8374761"/>
                    <a:pt x="0" y="8296275"/>
                  </a:cubicBezTo>
                  <a:lnTo>
                    <a:pt x="0" y="142113"/>
                  </a:lnTo>
                  <a:lnTo>
                    <a:pt x="6350" y="142113"/>
                  </a:lnTo>
                  <a:lnTo>
                    <a:pt x="0" y="142113"/>
                  </a:lnTo>
                  <a:moveTo>
                    <a:pt x="12700" y="142113"/>
                  </a:moveTo>
                  <a:lnTo>
                    <a:pt x="12700" y="8296275"/>
                  </a:lnTo>
                  <a:lnTo>
                    <a:pt x="6350" y="8296275"/>
                  </a:lnTo>
                  <a:lnTo>
                    <a:pt x="12700" y="8296275"/>
                  </a:lnTo>
                  <a:cubicBezTo>
                    <a:pt x="12700" y="8367776"/>
                    <a:pt x="70612" y="8425688"/>
                    <a:pt x="141986" y="8425688"/>
                  </a:cubicBezTo>
                  <a:lnTo>
                    <a:pt x="7029704" y="8425688"/>
                  </a:lnTo>
                  <a:cubicBezTo>
                    <a:pt x="7101078" y="8425688"/>
                    <a:pt x="7158990" y="8367776"/>
                    <a:pt x="7158990" y="8296275"/>
                  </a:cubicBezTo>
                  <a:lnTo>
                    <a:pt x="7158990" y="142113"/>
                  </a:lnTo>
                  <a:cubicBezTo>
                    <a:pt x="7158990" y="70612"/>
                    <a:pt x="7101078" y="12700"/>
                    <a:pt x="7029704" y="12700"/>
                  </a:cubicBezTo>
                  <a:lnTo>
                    <a:pt x="141986" y="12700"/>
                  </a:lnTo>
                  <a:lnTo>
                    <a:pt x="141986" y="6350"/>
                  </a:lnTo>
                  <a:lnTo>
                    <a:pt x="141986" y="12700"/>
                  </a:lnTo>
                  <a:cubicBezTo>
                    <a:pt x="70612" y="12700"/>
                    <a:pt x="12700" y="70612"/>
                    <a:pt x="12700" y="142113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12322374" y="3533626"/>
            <a:ext cx="3028206" cy="397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 b="1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Managed by: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322374" y="4000202"/>
            <a:ext cx="4865935" cy="851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b="1">
                <a:solidFill>
                  <a:srgbClr val="403C4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Open Group</a:t>
            </a:r>
            <a:r>
              <a:rPr lang="en-US" sz="1874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 (owner of the UNIX trademark).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102989"/>
            <a:ext cx="18288000" cy="1668958"/>
          </a:xfrm>
          <a:custGeom>
            <a:avLst/>
            <a:gdLst/>
            <a:ahLst/>
            <a:cxnLst/>
            <a:rect l="l" t="t" r="r" b="b"/>
            <a:pathLst>
              <a:path w="18288000" h="1771947">
                <a:moveTo>
                  <a:pt x="0" y="0"/>
                </a:moveTo>
                <a:lnTo>
                  <a:pt x="18288000" y="0"/>
                </a:lnTo>
                <a:lnTo>
                  <a:pt x="18288000" y="1771947"/>
                </a:lnTo>
                <a:lnTo>
                  <a:pt x="0" y="17719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" r="-8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92238" y="3054102"/>
            <a:ext cx="10197852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 dirty="0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Evolution of UNIX Standards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5376565"/>
            <a:ext cx="3870572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dirty="0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Why standards evolve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5941962"/>
            <a:ext cx="5150941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To adapt to new hardware and software advancements.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6948339"/>
            <a:ext cx="5150941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To integrate community and vendor feedback for better compatibility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68380" y="5376565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Key Milestones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68380" y="5941962"/>
            <a:ext cx="5151090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403C4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1989:</a:t>
            </a: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 ISO C standard introduced.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568380" y="6494710"/>
            <a:ext cx="5151090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403C4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1990s:</a:t>
            </a: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 IEEE POSIX updates included threading and real-time extensions.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68380" y="7954715"/>
            <a:ext cx="5151090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403C4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2000s:</a:t>
            </a: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 SUS and POSIX combined into cohesive frameworks.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144672" y="5376565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Impact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144672" y="5941962"/>
            <a:ext cx="5150941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Unified development for vendors and developers.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144672" y="6948339"/>
            <a:ext cx="5150941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Ensures backward compatibility with earlier versions like SVR3 and BSD.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3716000" y="0"/>
            <a:ext cx="4572000" cy="10287000"/>
          </a:xfrm>
          <a:custGeom>
            <a:avLst/>
            <a:gdLst/>
            <a:ahLst/>
            <a:cxnLst/>
            <a:rect l="l" t="t" r="r" b="b"/>
            <a:pathLst>
              <a:path w="4572000" h="10287000">
                <a:moveTo>
                  <a:pt x="0" y="0"/>
                </a:moveTo>
                <a:lnTo>
                  <a:pt x="4572000" y="0"/>
                </a:lnTo>
                <a:lnTo>
                  <a:pt x="4572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93849" y="751284"/>
            <a:ext cx="10340728" cy="74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Implementations of UNIX Standards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119782" y="1838325"/>
            <a:ext cx="28575" cy="7659141"/>
            <a:chOff x="0" y="0"/>
            <a:chExt cx="38100" cy="1021218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8100" cy="10212197"/>
            </a:xfrm>
            <a:custGeom>
              <a:avLst/>
              <a:gdLst/>
              <a:ahLst/>
              <a:cxnLst/>
              <a:rect l="l" t="t" r="r" b="b"/>
              <a:pathLst>
                <a:path w="38100" h="10212197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10193147"/>
                  </a:lnTo>
                  <a:cubicBezTo>
                    <a:pt x="38100" y="10203688"/>
                    <a:pt x="29591" y="10212197"/>
                    <a:pt x="19050" y="10212197"/>
                  </a:cubicBezTo>
                  <a:cubicBezTo>
                    <a:pt x="8509" y="10212197"/>
                    <a:pt x="0" y="10203688"/>
                    <a:pt x="0" y="10193147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360661" y="2334220"/>
            <a:ext cx="793849" cy="28575"/>
            <a:chOff x="0" y="0"/>
            <a:chExt cx="1058465" cy="38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58418" cy="38100"/>
            </a:xfrm>
            <a:custGeom>
              <a:avLst/>
              <a:gdLst/>
              <a:ahLst/>
              <a:cxnLst/>
              <a:rect l="l" t="t" r="r" b="b"/>
              <a:pathLst>
                <a:path w="1058418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39368" y="0"/>
                  </a:lnTo>
                  <a:cubicBezTo>
                    <a:pt x="1049909" y="0"/>
                    <a:pt x="1058418" y="8509"/>
                    <a:pt x="1058418" y="19050"/>
                  </a:cubicBezTo>
                  <a:cubicBezTo>
                    <a:pt x="1058418" y="29591"/>
                    <a:pt x="1049909" y="38100"/>
                    <a:pt x="1039368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874142" y="2088654"/>
            <a:ext cx="519856" cy="519856"/>
            <a:chOff x="0" y="0"/>
            <a:chExt cx="693142" cy="693142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680466" cy="680466"/>
            </a:xfrm>
            <a:custGeom>
              <a:avLst/>
              <a:gdLst/>
              <a:ahLst/>
              <a:cxnLst/>
              <a:rect l="l" t="t" r="r" b="b"/>
              <a:pathLst>
                <a:path w="680466" h="680466">
                  <a:moveTo>
                    <a:pt x="0" y="127000"/>
                  </a:moveTo>
                  <a:cubicBezTo>
                    <a:pt x="0" y="56896"/>
                    <a:pt x="56896" y="0"/>
                    <a:pt x="127000" y="0"/>
                  </a:cubicBezTo>
                  <a:lnTo>
                    <a:pt x="553466" y="0"/>
                  </a:lnTo>
                  <a:cubicBezTo>
                    <a:pt x="623570" y="0"/>
                    <a:pt x="680466" y="56896"/>
                    <a:pt x="680466" y="127000"/>
                  </a:cubicBezTo>
                  <a:lnTo>
                    <a:pt x="680466" y="553466"/>
                  </a:lnTo>
                  <a:cubicBezTo>
                    <a:pt x="680466" y="623570"/>
                    <a:pt x="623570" y="680466"/>
                    <a:pt x="553466" y="680466"/>
                  </a:cubicBezTo>
                  <a:lnTo>
                    <a:pt x="127000" y="680466"/>
                  </a:lnTo>
                  <a:cubicBezTo>
                    <a:pt x="56896" y="680466"/>
                    <a:pt x="0" y="623570"/>
                    <a:pt x="0" y="553466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693166" cy="693166"/>
            </a:xfrm>
            <a:custGeom>
              <a:avLst/>
              <a:gdLst/>
              <a:ahLst/>
              <a:cxnLst/>
              <a:rect l="l" t="t" r="r" b="b"/>
              <a:pathLst>
                <a:path w="693166" h="693166">
                  <a:moveTo>
                    <a:pt x="0" y="133350"/>
                  </a:moveTo>
                  <a:cubicBezTo>
                    <a:pt x="0" y="59690"/>
                    <a:pt x="59690" y="0"/>
                    <a:pt x="133350" y="0"/>
                  </a:cubicBezTo>
                  <a:lnTo>
                    <a:pt x="559816" y="0"/>
                  </a:lnTo>
                  <a:lnTo>
                    <a:pt x="559816" y="6350"/>
                  </a:lnTo>
                  <a:lnTo>
                    <a:pt x="559816" y="0"/>
                  </a:lnTo>
                  <a:cubicBezTo>
                    <a:pt x="633476" y="0"/>
                    <a:pt x="693166" y="59690"/>
                    <a:pt x="693166" y="133350"/>
                  </a:cubicBezTo>
                  <a:lnTo>
                    <a:pt x="686816" y="133350"/>
                  </a:lnTo>
                  <a:lnTo>
                    <a:pt x="693166" y="133350"/>
                  </a:lnTo>
                  <a:lnTo>
                    <a:pt x="693166" y="559816"/>
                  </a:lnTo>
                  <a:lnTo>
                    <a:pt x="686816" y="559816"/>
                  </a:lnTo>
                  <a:lnTo>
                    <a:pt x="693166" y="559816"/>
                  </a:lnTo>
                  <a:cubicBezTo>
                    <a:pt x="693166" y="633476"/>
                    <a:pt x="633476" y="693166"/>
                    <a:pt x="559816" y="693166"/>
                  </a:cubicBezTo>
                  <a:lnTo>
                    <a:pt x="559816" y="686816"/>
                  </a:lnTo>
                  <a:lnTo>
                    <a:pt x="559816" y="693166"/>
                  </a:lnTo>
                  <a:lnTo>
                    <a:pt x="133350" y="693166"/>
                  </a:lnTo>
                  <a:lnTo>
                    <a:pt x="133350" y="686816"/>
                  </a:lnTo>
                  <a:lnTo>
                    <a:pt x="133350" y="693166"/>
                  </a:lnTo>
                  <a:cubicBezTo>
                    <a:pt x="59690" y="693166"/>
                    <a:pt x="0" y="633476"/>
                    <a:pt x="0" y="559816"/>
                  </a:cubicBezTo>
                  <a:lnTo>
                    <a:pt x="0" y="133350"/>
                  </a:lnTo>
                  <a:lnTo>
                    <a:pt x="6350" y="133350"/>
                  </a:lnTo>
                  <a:lnTo>
                    <a:pt x="0" y="133350"/>
                  </a:lnTo>
                  <a:moveTo>
                    <a:pt x="12700" y="133350"/>
                  </a:moveTo>
                  <a:lnTo>
                    <a:pt x="12700" y="559816"/>
                  </a:lnTo>
                  <a:lnTo>
                    <a:pt x="6350" y="559816"/>
                  </a:lnTo>
                  <a:lnTo>
                    <a:pt x="12700" y="559816"/>
                  </a:lnTo>
                  <a:cubicBezTo>
                    <a:pt x="12700" y="626491"/>
                    <a:pt x="66675" y="680466"/>
                    <a:pt x="133350" y="680466"/>
                  </a:cubicBezTo>
                  <a:lnTo>
                    <a:pt x="559816" y="680466"/>
                  </a:lnTo>
                  <a:cubicBezTo>
                    <a:pt x="626491" y="680466"/>
                    <a:pt x="680466" y="626491"/>
                    <a:pt x="680466" y="559816"/>
                  </a:cubicBezTo>
                  <a:lnTo>
                    <a:pt x="680466" y="133350"/>
                  </a:lnTo>
                  <a:cubicBezTo>
                    <a:pt x="680466" y="66675"/>
                    <a:pt x="626491" y="12700"/>
                    <a:pt x="559816" y="12700"/>
                  </a:cubicBezTo>
                  <a:lnTo>
                    <a:pt x="133350" y="12700"/>
                  </a:lnTo>
                  <a:lnTo>
                    <a:pt x="133350" y="6350"/>
                  </a:lnTo>
                  <a:lnTo>
                    <a:pt x="133350" y="12700"/>
                  </a:lnTo>
                  <a:cubicBezTo>
                    <a:pt x="66675" y="12700"/>
                    <a:pt x="12700" y="66675"/>
                    <a:pt x="12700" y="13335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056159" y="2206973"/>
            <a:ext cx="155822" cy="311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625" b="1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81548" y="2036564"/>
            <a:ext cx="3749874" cy="38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Bringing Standards to Life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81548" y="2987725"/>
            <a:ext cx="10540604" cy="429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2" lvl="1" indent="-131961" algn="l">
              <a:lnSpc>
                <a:spcPts val="2812"/>
              </a:lnSpc>
              <a:buFont typeface="Arial"/>
              <a:buChar char="•"/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Standards define interfaces; vendors implement them as operating systems.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81548" y="3429893"/>
            <a:ext cx="10540604" cy="429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2" lvl="1" indent="-131961" algn="l">
              <a:lnSpc>
                <a:spcPts val="2812"/>
              </a:lnSpc>
              <a:buFont typeface="Arial"/>
              <a:buChar char="•"/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Real-world examples help demonstrate compliance and innovation.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360661" y="5307806"/>
            <a:ext cx="793849" cy="28575"/>
            <a:chOff x="0" y="0"/>
            <a:chExt cx="1058465" cy="381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58418" cy="38100"/>
            </a:xfrm>
            <a:custGeom>
              <a:avLst/>
              <a:gdLst/>
              <a:ahLst/>
              <a:cxnLst/>
              <a:rect l="l" t="t" r="r" b="b"/>
              <a:pathLst>
                <a:path w="1058418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39368" y="0"/>
                  </a:lnTo>
                  <a:cubicBezTo>
                    <a:pt x="1049909" y="0"/>
                    <a:pt x="1058418" y="8509"/>
                    <a:pt x="1058418" y="19050"/>
                  </a:cubicBezTo>
                  <a:cubicBezTo>
                    <a:pt x="1058418" y="29591"/>
                    <a:pt x="1049909" y="38100"/>
                    <a:pt x="1039368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874142" y="5062240"/>
            <a:ext cx="519856" cy="519856"/>
            <a:chOff x="0" y="0"/>
            <a:chExt cx="693142" cy="693142"/>
          </a:xfrm>
        </p:grpSpPr>
        <p:sp>
          <p:nvSpPr>
            <p:cNvPr id="22" name="Freeform 22"/>
            <p:cNvSpPr/>
            <p:nvPr/>
          </p:nvSpPr>
          <p:spPr>
            <a:xfrm>
              <a:off x="6350" y="6350"/>
              <a:ext cx="680466" cy="680466"/>
            </a:xfrm>
            <a:custGeom>
              <a:avLst/>
              <a:gdLst/>
              <a:ahLst/>
              <a:cxnLst/>
              <a:rect l="l" t="t" r="r" b="b"/>
              <a:pathLst>
                <a:path w="680466" h="680466">
                  <a:moveTo>
                    <a:pt x="0" y="127000"/>
                  </a:moveTo>
                  <a:cubicBezTo>
                    <a:pt x="0" y="56896"/>
                    <a:pt x="56896" y="0"/>
                    <a:pt x="127000" y="0"/>
                  </a:cubicBezTo>
                  <a:lnTo>
                    <a:pt x="553466" y="0"/>
                  </a:lnTo>
                  <a:cubicBezTo>
                    <a:pt x="623570" y="0"/>
                    <a:pt x="680466" y="56896"/>
                    <a:pt x="680466" y="127000"/>
                  </a:cubicBezTo>
                  <a:lnTo>
                    <a:pt x="680466" y="553466"/>
                  </a:lnTo>
                  <a:cubicBezTo>
                    <a:pt x="680466" y="623570"/>
                    <a:pt x="623570" y="680466"/>
                    <a:pt x="553466" y="680466"/>
                  </a:cubicBezTo>
                  <a:lnTo>
                    <a:pt x="127000" y="680466"/>
                  </a:lnTo>
                  <a:cubicBezTo>
                    <a:pt x="56896" y="680466"/>
                    <a:pt x="0" y="623570"/>
                    <a:pt x="0" y="553466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693166" cy="693166"/>
            </a:xfrm>
            <a:custGeom>
              <a:avLst/>
              <a:gdLst/>
              <a:ahLst/>
              <a:cxnLst/>
              <a:rect l="l" t="t" r="r" b="b"/>
              <a:pathLst>
                <a:path w="693166" h="693166">
                  <a:moveTo>
                    <a:pt x="0" y="133350"/>
                  </a:moveTo>
                  <a:cubicBezTo>
                    <a:pt x="0" y="59690"/>
                    <a:pt x="59690" y="0"/>
                    <a:pt x="133350" y="0"/>
                  </a:cubicBezTo>
                  <a:lnTo>
                    <a:pt x="559816" y="0"/>
                  </a:lnTo>
                  <a:lnTo>
                    <a:pt x="559816" y="6350"/>
                  </a:lnTo>
                  <a:lnTo>
                    <a:pt x="559816" y="0"/>
                  </a:lnTo>
                  <a:cubicBezTo>
                    <a:pt x="633476" y="0"/>
                    <a:pt x="693166" y="59690"/>
                    <a:pt x="693166" y="133350"/>
                  </a:cubicBezTo>
                  <a:lnTo>
                    <a:pt x="686816" y="133350"/>
                  </a:lnTo>
                  <a:lnTo>
                    <a:pt x="693166" y="133350"/>
                  </a:lnTo>
                  <a:lnTo>
                    <a:pt x="693166" y="559816"/>
                  </a:lnTo>
                  <a:lnTo>
                    <a:pt x="686816" y="559816"/>
                  </a:lnTo>
                  <a:lnTo>
                    <a:pt x="693166" y="559816"/>
                  </a:lnTo>
                  <a:cubicBezTo>
                    <a:pt x="693166" y="633476"/>
                    <a:pt x="633476" y="693166"/>
                    <a:pt x="559816" y="693166"/>
                  </a:cubicBezTo>
                  <a:lnTo>
                    <a:pt x="559816" y="686816"/>
                  </a:lnTo>
                  <a:lnTo>
                    <a:pt x="559816" y="693166"/>
                  </a:lnTo>
                  <a:lnTo>
                    <a:pt x="133350" y="693166"/>
                  </a:lnTo>
                  <a:lnTo>
                    <a:pt x="133350" y="686816"/>
                  </a:lnTo>
                  <a:lnTo>
                    <a:pt x="133350" y="693166"/>
                  </a:lnTo>
                  <a:cubicBezTo>
                    <a:pt x="59690" y="693166"/>
                    <a:pt x="0" y="633476"/>
                    <a:pt x="0" y="559816"/>
                  </a:cubicBezTo>
                  <a:lnTo>
                    <a:pt x="0" y="133350"/>
                  </a:lnTo>
                  <a:lnTo>
                    <a:pt x="6350" y="133350"/>
                  </a:lnTo>
                  <a:lnTo>
                    <a:pt x="0" y="133350"/>
                  </a:lnTo>
                  <a:moveTo>
                    <a:pt x="12700" y="133350"/>
                  </a:moveTo>
                  <a:lnTo>
                    <a:pt x="12700" y="559816"/>
                  </a:lnTo>
                  <a:lnTo>
                    <a:pt x="6350" y="559816"/>
                  </a:lnTo>
                  <a:lnTo>
                    <a:pt x="12700" y="559816"/>
                  </a:lnTo>
                  <a:cubicBezTo>
                    <a:pt x="12700" y="626491"/>
                    <a:pt x="66675" y="680466"/>
                    <a:pt x="133350" y="680466"/>
                  </a:cubicBezTo>
                  <a:lnTo>
                    <a:pt x="559816" y="680466"/>
                  </a:lnTo>
                  <a:cubicBezTo>
                    <a:pt x="626491" y="680466"/>
                    <a:pt x="680466" y="626491"/>
                    <a:pt x="680466" y="559816"/>
                  </a:cubicBezTo>
                  <a:lnTo>
                    <a:pt x="680466" y="133350"/>
                  </a:lnTo>
                  <a:cubicBezTo>
                    <a:pt x="680466" y="66675"/>
                    <a:pt x="626491" y="12700"/>
                    <a:pt x="559816" y="12700"/>
                  </a:cubicBezTo>
                  <a:lnTo>
                    <a:pt x="133350" y="12700"/>
                  </a:lnTo>
                  <a:lnTo>
                    <a:pt x="133350" y="6350"/>
                  </a:lnTo>
                  <a:lnTo>
                    <a:pt x="133350" y="12700"/>
                  </a:lnTo>
                  <a:cubicBezTo>
                    <a:pt x="66675" y="12700"/>
                    <a:pt x="12700" y="66675"/>
                    <a:pt x="12700" y="13335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1031156" y="5180559"/>
            <a:ext cx="205829" cy="311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625" b="1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381548" y="5010150"/>
            <a:ext cx="3400722" cy="38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Major Implementations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381548" y="5462439"/>
            <a:ext cx="10540604" cy="429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 b="1">
                <a:solidFill>
                  <a:srgbClr val="403C4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System V Release 4 (SVR4):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381548" y="5961310"/>
            <a:ext cx="10540604" cy="429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2" lvl="1" indent="-131961" algn="l">
              <a:lnSpc>
                <a:spcPts val="2812"/>
              </a:lnSpc>
              <a:buFont typeface="Arial"/>
              <a:buChar char="•"/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Developed by AT&amp;T, merges features from System V, BSD, SunOS, and Xenix.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381548" y="6403479"/>
            <a:ext cx="10540604" cy="429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2" lvl="1" indent="-131961" algn="l">
              <a:lnSpc>
                <a:spcPts val="2812"/>
              </a:lnSpc>
              <a:buFont typeface="Arial"/>
              <a:buChar char="•"/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First widely distributed UNIX version with POSIX and SUS compliance.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381548" y="6902351"/>
            <a:ext cx="10540604" cy="429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 b="1">
                <a:solidFill>
                  <a:srgbClr val="403C4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4.4BSD: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381548" y="7401222"/>
            <a:ext cx="10540604" cy="429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2" lvl="1" indent="-131961" algn="l">
              <a:lnSpc>
                <a:spcPts val="2812"/>
              </a:lnSpc>
              <a:buFont typeface="Arial"/>
              <a:buChar char="•"/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Developed by UC Berkeley, focused on open-source distribution.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381548" y="7843391"/>
            <a:ext cx="10540604" cy="429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2" lvl="1" indent="-131961" algn="l">
              <a:lnSpc>
                <a:spcPts val="2812"/>
              </a:lnSpc>
              <a:buFont typeface="Arial"/>
              <a:buChar char="•"/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Final release: 4.4BSD-Lite (1995), unencumbered by AT&amp;T licensing.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381548" y="8342262"/>
            <a:ext cx="10540604" cy="429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 b="1">
                <a:solidFill>
                  <a:srgbClr val="403C4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FreeBSD: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381548" y="8841135"/>
            <a:ext cx="10540604" cy="429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2" lvl="1" indent="-131961" algn="l">
              <a:lnSpc>
                <a:spcPts val="2812"/>
              </a:lnSpc>
              <a:buFont typeface="Arial"/>
              <a:buChar char="•"/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Successor to 4.4BSD, with a focus on modern hardware and open-source principles.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4572000" cy="10289827"/>
          </a:xfrm>
          <a:custGeom>
            <a:avLst/>
            <a:gdLst/>
            <a:ahLst/>
            <a:cxnLst/>
            <a:rect l="l" t="t" r="r" b="b"/>
            <a:pathLst>
              <a:path w="4572000" h="10289827">
                <a:moveTo>
                  <a:pt x="0" y="0"/>
                </a:moveTo>
                <a:lnTo>
                  <a:pt x="4572000" y="0"/>
                </a:lnTo>
                <a:lnTo>
                  <a:pt x="4572000" y="10289827"/>
                </a:lnTo>
                <a:lnTo>
                  <a:pt x="0" y="102898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" r="-13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394275" y="598437"/>
            <a:ext cx="8283029" cy="781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0"/>
              </a:lnSpc>
            </a:pPr>
            <a:r>
              <a:rPr lang="en-US" sz="4625" b="1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Modern UNIX-Like Systems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5394275" y="1732657"/>
            <a:ext cx="1174700" cy="3761631"/>
          </a:xfrm>
          <a:custGeom>
            <a:avLst/>
            <a:gdLst/>
            <a:ahLst/>
            <a:cxnLst/>
            <a:rect l="l" t="t" r="r" b="b"/>
            <a:pathLst>
              <a:path w="1174700" h="3761631">
                <a:moveTo>
                  <a:pt x="0" y="0"/>
                </a:moveTo>
                <a:lnTo>
                  <a:pt x="1174700" y="0"/>
                </a:lnTo>
                <a:lnTo>
                  <a:pt x="1174700" y="3761632"/>
                </a:lnTo>
                <a:lnTo>
                  <a:pt x="0" y="37616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43" b="-143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921401" y="1938932"/>
            <a:ext cx="2936974" cy="395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1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Linux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21401" y="2408784"/>
            <a:ext cx="10544324" cy="442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3348" lvl="1" indent="-136674" algn="l">
              <a:lnSpc>
                <a:spcPts val="2937"/>
              </a:lnSpc>
              <a:buFont typeface="Arial"/>
              <a:buChar char="•"/>
            </a:pPr>
            <a:r>
              <a:rPr lang="en-US" sz="1812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Created by Linus Torvalds in 1991 as an open-source alternative.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921401" y="2925664"/>
            <a:ext cx="10544324" cy="442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 b="1">
                <a:solidFill>
                  <a:srgbClr val="403C4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Features</a:t>
            </a:r>
            <a:r>
              <a:rPr lang="en-US" sz="1812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21401" y="3442544"/>
            <a:ext cx="10544324" cy="442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3348" lvl="1" indent="-136674" algn="l">
              <a:lnSpc>
                <a:spcPts val="2937"/>
              </a:lnSpc>
              <a:buFont typeface="Arial"/>
              <a:buChar char="•"/>
            </a:pPr>
            <a:r>
              <a:rPr lang="en-US" sz="1812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Robust community-driven development.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921401" y="3900636"/>
            <a:ext cx="10544324" cy="442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3348" lvl="1" indent="-136674" algn="l">
              <a:lnSpc>
                <a:spcPts val="2937"/>
              </a:lnSpc>
              <a:buFont typeface="Arial"/>
              <a:buChar char="•"/>
            </a:pPr>
            <a:r>
              <a:rPr lang="en-US" sz="1812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Rapid support for new hardware.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921401" y="4358729"/>
            <a:ext cx="10544324" cy="442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3348" lvl="1" indent="-136674" algn="l">
              <a:lnSpc>
                <a:spcPts val="2937"/>
              </a:lnSpc>
              <a:buFont typeface="Arial"/>
              <a:buChar char="•"/>
            </a:pPr>
            <a:r>
              <a:rPr lang="en-US" sz="1812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Widely used in servers, desktops, and embedded systems.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921401" y="4816822"/>
            <a:ext cx="10544324" cy="442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3348" lvl="1" indent="-136674" algn="l">
              <a:lnSpc>
                <a:spcPts val="2937"/>
              </a:lnSpc>
              <a:buFont typeface="Arial"/>
              <a:buChar char="•"/>
            </a:pPr>
            <a:r>
              <a:rPr lang="en-US" sz="1812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Example: Ubuntu (Linux kernel 3.2.0).</a:t>
            </a:r>
          </a:p>
        </p:txBody>
      </p:sp>
      <p:sp>
        <p:nvSpPr>
          <p:cNvPr id="15" name="Freeform 15" descr="preencoded.png"/>
          <p:cNvSpPr/>
          <p:nvPr/>
        </p:nvSpPr>
        <p:spPr>
          <a:xfrm>
            <a:off x="5394275" y="5494287"/>
            <a:ext cx="1174700" cy="1879699"/>
          </a:xfrm>
          <a:custGeom>
            <a:avLst/>
            <a:gdLst/>
            <a:ahLst/>
            <a:cxnLst/>
            <a:rect l="l" t="t" r="r" b="b"/>
            <a:pathLst>
              <a:path w="1174700" h="1879699">
                <a:moveTo>
                  <a:pt x="0" y="0"/>
                </a:moveTo>
                <a:lnTo>
                  <a:pt x="1174700" y="0"/>
                </a:lnTo>
                <a:lnTo>
                  <a:pt x="1174700" y="1879699"/>
                </a:lnTo>
                <a:lnTo>
                  <a:pt x="0" y="18796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6" b="-46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6921401" y="5700564"/>
            <a:ext cx="2936974" cy="395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1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Mac OS X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921401" y="6170414"/>
            <a:ext cx="10544324" cy="442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3348" lvl="1" indent="-136674" algn="l">
              <a:lnSpc>
                <a:spcPts val="2937"/>
              </a:lnSpc>
              <a:buFont typeface="Arial"/>
              <a:buChar char="•"/>
            </a:pPr>
            <a:r>
              <a:rPr lang="en-US" sz="1812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Built on Darwin, combining FreeBSD and Mach kernel.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921401" y="6628507"/>
            <a:ext cx="10544324" cy="442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3348" lvl="1" indent="-136674" algn="l">
              <a:lnSpc>
                <a:spcPts val="2937"/>
              </a:lnSpc>
              <a:buFont typeface="Arial"/>
              <a:buChar char="•"/>
            </a:pPr>
            <a:r>
              <a:rPr lang="en-US" sz="1812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Certified as a UNIX system (starting with version 10.5).</a:t>
            </a:r>
          </a:p>
        </p:txBody>
      </p:sp>
      <p:sp>
        <p:nvSpPr>
          <p:cNvPr id="19" name="Freeform 19" descr="preencoded.png"/>
          <p:cNvSpPr/>
          <p:nvPr/>
        </p:nvSpPr>
        <p:spPr>
          <a:xfrm>
            <a:off x="5394275" y="7373987"/>
            <a:ext cx="1174700" cy="2269777"/>
          </a:xfrm>
          <a:custGeom>
            <a:avLst/>
            <a:gdLst/>
            <a:ahLst/>
            <a:cxnLst/>
            <a:rect l="l" t="t" r="r" b="b"/>
            <a:pathLst>
              <a:path w="1174700" h="2269777">
                <a:moveTo>
                  <a:pt x="0" y="0"/>
                </a:moveTo>
                <a:lnTo>
                  <a:pt x="1174700" y="0"/>
                </a:lnTo>
                <a:lnTo>
                  <a:pt x="1174700" y="2269778"/>
                </a:lnTo>
                <a:lnTo>
                  <a:pt x="0" y="22697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70" b="-70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6921401" y="7580262"/>
            <a:ext cx="2936974" cy="395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1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Solaris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921401" y="8050114"/>
            <a:ext cx="10544324" cy="442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3348" lvl="1" indent="-136674" algn="l">
              <a:lnSpc>
                <a:spcPts val="2937"/>
              </a:lnSpc>
              <a:buFont typeface="Arial"/>
              <a:buChar char="•"/>
            </a:pPr>
            <a:r>
              <a:rPr lang="en-US" sz="1812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Developed by Sun Microsystems (later Oracle), based on SVR4.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921401" y="8508206"/>
            <a:ext cx="10544324" cy="442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3348" lvl="1" indent="-136674" algn="l">
              <a:lnSpc>
                <a:spcPts val="2937"/>
              </a:lnSpc>
              <a:buFont typeface="Arial"/>
              <a:buChar char="•"/>
            </a:pPr>
            <a:r>
              <a:rPr lang="en-US" sz="1812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Known for stability and enterprise features.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921401" y="8966299"/>
            <a:ext cx="10544324" cy="442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3348" lvl="1" indent="-136674" algn="l">
              <a:lnSpc>
                <a:spcPts val="2937"/>
              </a:lnSpc>
              <a:buFont typeface="Arial"/>
              <a:buChar char="•"/>
            </a:pPr>
            <a:r>
              <a:rPr lang="en-US" sz="1812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OpenSolaris initiative aimed to bring community-driven development..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13716000" y="0"/>
            <a:ext cx="4572000" cy="10287000"/>
          </a:xfrm>
          <a:custGeom>
            <a:avLst/>
            <a:gdLst/>
            <a:ahLst/>
            <a:cxnLst/>
            <a:rect l="l" t="t" r="r" b="b"/>
            <a:pathLst>
              <a:path w="4572000" h="10287000">
                <a:moveTo>
                  <a:pt x="0" y="0"/>
                </a:moveTo>
                <a:lnTo>
                  <a:pt x="4572000" y="0"/>
                </a:lnTo>
                <a:lnTo>
                  <a:pt x="4572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92238" y="971550"/>
            <a:ext cx="7202091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Other UNIX Systems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96913" y="2128758"/>
            <a:ext cx="11731526" cy="7129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 b="1">
                <a:solidFill>
                  <a:srgbClr val="403C4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Examples of certified UNIX systems</a:t>
            </a:r>
          </a:p>
          <a:p>
            <a:pPr algn="l">
              <a:lnSpc>
                <a:spcPts val="3561"/>
              </a:lnSpc>
            </a:pPr>
            <a:r>
              <a:rPr lang="en-US" sz="2187" b="1">
                <a:solidFill>
                  <a:srgbClr val="403C4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AIX (IBM):</a:t>
            </a:r>
          </a:p>
          <a:p>
            <a:pPr marL="472282" lvl="1" indent="-236141" algn="l">
              <a:lnSpc>
                <a:spcPts val="3561"/>
              </a:lnSpc>
              <a:buFont typeface="Arial"/>
              <a:buChar char="•"/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Developed by IBM for its Power Systems servers.</a:t>
            </a:r>
          </a:p>
          <a:p>
            <a:pPr marL="472282" lvl="1" indent="-236141" algn="l">
              <a:lnSpc>
                <a:spcPts val="3561"/>
              </a:lnSpc>
              <a:buFont typeface="Arial"/>
              <a:buChar char="•"/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Features scalability, reliability, and integration with IBM middleware like DB2 and WebSphere.</a:t>
            </a:r>
          </a:p>
          <a:p>
            <a:pPr marL="472282" lvl="1" indent="-236141" algn="l">
              <a:lnSpc>
                <a:spcPts val="3561"/>
              </a:lnSpc>
              <a:buFont typeface="Arial"/>
              <a:buChar char="•"/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Popular in enterprise environments like banking and healthcare.</a:t>
            </a:r>
          </a:p>
          <a:p>
            <a:pPr algn="l">
              <a:lnSpc>
                <a:spcPts val="3561"/>
              </a:lnSpc>
            </a:pPr>
            <a:r>
              <a:rPr lang="en-US" sz="2187" b="1">
                <a:solidFill>
                  <a:srgbClr val="403C4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HP-UX (Hewlett-Packard):</a:t>
            </a:r>
          </a:p>
          <a:p>
            <a:pPr marL="472282" lvl="1" indent="-236141" algn="l">
              <a:lnSpc>
                <a:spcPts val="3561"/>
              </a:lnSpc>
              <a:buFont typeface="Arial"/>
              <a:buChar char="•"/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Designed for HP's proprietary hardware platforms (PA-RISC, Itanium).</a:t>
            </a:r>
          </a:p>
          <a:p>
            <a:pPr marL="472282" lvl="1" indent="-236141" algn="l">
              <a:lnSpc>
                <a:spcPts val="3561"/>
              </a:lnSpc>
              <a:buFont typeface="Arial"/>
              <a:buChar char="•"/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Known for security (VirtualVault) and high availability through HP Serviceguard.</a:t>
            </a:r>
          </a:p>
          <a:p>
            <a:pPr algn="l">
              <a:lnSpc>
                <a:spcPts val="3561"/>
              </a:lnSpc>
            </a:pPr>
            <a:r>
              <a:rPr lang="en-US" sz="2187" b="1">
                <a:solidFill>
                  <a:srgbClr val="403C4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IRIX (Silicon Graphics):</a:t>
            </a:r>
          </a:p>
          <a:p>
            <a:pPr marL="472282" lvl="1" indent="-236141" algn="l">
              <a:lnSpc>
                <a:spcPts val="3561"/>
              </a:lnSpc>
              <a:buFont typeface="Arial"/>
              <a:buChar char="•"/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Specialized for 3D rendering and high-performance computing.</a:t>
            </a:r>
          </a:p>
          <a:p>
            <a:pPr marL="472282" lvl="1" indent="-236141" algn="l">
              <a:lnSpc>
                <a:spcPts val="3561"/>
              </a:lnSpc>
              <a:buFont typeface="Arial"/>
              <a:buChar char="•"/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Widely used in the entertainment industry for graphical simulations and animations.</a:t>
            </a:r>
          </a:p>
          <a:p>
            <a:pPr algn="l">
              <a:lnSpc>
                <a:spcPts val="3561"/>
              </a:lnSpc>
            </a:pPr>
            <a:r>
              <a:rPr lang="en-US" sz="2187" b="1">
                <a:solidFill>
                  <a:srgbClr val="403C4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UnixWare (SCO):</a:t>
            </a:r>
          </a:p>
          <a:p>
            <a:pPr marL="472282" lvl="1" indent="-236141" algn="l">
              <a:lnSpc>
                <a:spcPts val="3561"/>
              </a:lnSpc>
              <a:buFont typeface="Arial"/>
              <a:buChar char="•"/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Based on System V Release 4 (SVR4), targeting business applications.</a:t>
            </a:r>
          </a:p>
          <a:p>
            <a:pPr marL="472282" lvl="1" indent="-236141" algn="l">
              <a:lnSpc>
                <a:spcPts val="3561"/>
              </a:lnSpc>
              <a:buFont typeface="Arial"/>
              <a:buChar char="•"/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Features strong networking and scalability for enterprise solutions.</a:t>
            </a:r>
          </a:p>
          <a:p>
            <a:pPr algn="l">
              <a:lnSpc>
                <a:spcPts val="3562"/>
              </a:lnSpc>
            </a:pPr>
            <a:endParaRPr lang="en-US" sz="2187">
              <a:solidFill>
                <a:srgbClr val="403C4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992238" y="1205805"/>
            <a:ext cx="16303526" cy="182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Relationship Between Standards and Implementations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2238" y="3516214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403C4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Standards: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4288780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Define interfaces but not implementations.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4841527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E.g., POSIX specifies the behavior of open() but doesn’t mandate how it is implemented.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5614095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403C4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Implementations: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6386661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Translate these standards into practical, usable systems.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6939409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Examples discussed (FreeBSD, Linux, Mac OS X, Solaris) adhere to varying degrees of compliance.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2238" y="7711976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403C4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Backward Compatibility: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2238" y="8484543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Vendors retain older features for compatibility (e.g., non-POSIX O_NDELAY for nonblocking I/O in Solaris).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877</Words>
  <Application>Microsoft Office PowerPoint</Application>
  <PresentationFormat>Custom</PresentationFormat>
  <Paragraphs>147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Arimo Bold</vt:lpstr>
      <vt:lpstr>Calibri</vt:lpstr>
      <vt:lpstr>Arial</vt:lpstr>
      <vt:lpstr>Open Sans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UNIX-Standardization-and-Implementations (1).pptx</dc:title>
  <cp:lastModifiedBy>Nisarga M U</cp:lastModifiedBy>
  <cp:revision>3</cp:revision>
  <dcterms:created xsi:type="dcterms:W3CDTF">2006-08-16T00:00:00Z</dcterms:created>
  <dcterms:modified xsi:type="dcterms:W3CDTF">2024-11-18T15:35:55Z</dcterms:modified>
  <dc:identifier>DAGWvko2xTU</dc:identifier>
</cp:coreProperties>
</file>